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4"/>
  </p:notesMasterIdLst>
  <p:handoutMasterIdLst>
    <p:handoutMasterId r:id="rId15"/>
  </p:handoutMasterIdLst>
  <p:sldIdLst>
    <p:sldId id="256" r:id="rId6"/>
    <p:sldId id="270" r:id="rId7"/>
    <p:sldId id="271" r:id="rId8"/>
    <p:sldId id="272" r:id="rId9"/>
    <p:sldId id="267" r:id="rId10"/>
    <p:sldId id="274" r:id="rId11"/>
    <p:sldId id="275" r:id="rId12"/>
    <p:sldId id="276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381" autoAdjust="0"/>
  </p:normalViewPr>
  <p:slideViewPr>
    <p:cSldViewPr>
      <p:cViewPr varScale="1">
        <p:scale>
          <a:sx n="82" d="100"/>
          <a:sy n="82" d="100"/>
        </p:scale>
        <p:origin x="105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p%20ENVY\Desktop\Mult%20folder\Soybean%20parameters\bnf%20graphs%20soybean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086914132048006"/>
          <c:y val="0.1144668140280735"/>
          <c:w val="0.81743607704148358"/>
          <c:h val="0.7723994712185499"/>
        </c:manualLayout>
      </c:layout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3"/>
              </a:innerShdw>
            </a:effectLst>
          </c:spPr>
          <c:invertIfNegative val="0"/>
          <c:dLbls>
            <c:dLbl>
              <c:idx val="0"/>
              <c:layout>
                <c:manualLayout>
                  <c:x val="-5.0925337632083151E-17"/>
                  <c:y val="0.1619677748614782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0.2545603674540729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0.4258566637503736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'overall bnf graph'!$C$11:$C$13</c:f>
                <c:numCache>
                  <c:formatCode>General</c:formatCode>
                  <c:ptCount val="3"/>
                  <c:pt idx="0">
                    <c:v>2.9649999999999999</c:v>
                  </c:pt>
                  <c:pt idx="1">
                    <c:v>1.7809999999999822</c:v>
                  </c:pt>
                  <c:pt idx="2">
                    <c:v>3.0109999999999997</c:v>
                  </c:pt>
                </c:numCache>
              </c:numRef>
            </c:plus>
            <c:minus>
              <c:numRef>
                <c:f>'overall bnf graph'!$C$11:$C$13</c:f>
                <c:numCache>
                  <c:formatCode>General</c:formatCode>
                  <c:ptCount val="3"/>
                  <c:pt idx="0">
                    <c:v>2.9649999999999999</c:v>
                  </c:pt>
                  <c:pt idx="1">
                    <c:v>1.7809999999999822</c:v>
                  </c:pt>
                  <c:pt idx="2">
                    <c:v>3.0109999999999997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'overall bnf graph'!$A$11:$A$13</c:f>
              <c:strCache>
                <c:ptCount val="3"/>
                <c:pt idx="0">
                  <c:v>sole soybean</c:v>
                </c:pt>
                <c:pt idx="1">
                  <c:v>sole pigeonpea</c:v>
                </c:pt>
                <c:pt idx="2">
                  <c:v>Pigeonpea/soybean</c:v>
                </c:pt>
              </c:strCache>
            </c:strRef>
          </c:cat>
          <c:val>
            <c:numRef>
              <c:f>'overall bnf graph'!$B$11:$B$13</c:f>
              <c:numCache>
                <c:formatCode>0</c:formatCode>
                <c:ptCount val="3"/>
                <c:pt idx="0" formatCode="General">
                  <c:v>54</c:v>
                </c:pt>
                <c:pt idx="1">
                  <c:v>65</c:v>
                </c:pt>
                <c:pt idx="2" formatCode="General">
                  <c:v>90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-1183909120"/>
        <c:axId val="-1183904768"/>
      </c:barChart>
      <c:catAx>
        <c:axId val="-1183909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Cropping system</a:t>
                </a:r>
              </a:p>
            </c:rich>
          </c:tx>
          <c:layout>
            <c:manualLayout>
              <c:xMode val="edge"/>
              <c:yMode val="edge"/>
              <c:x val="0.43781414255785683"/>
              <c:y val="0.9402083333333333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1183904768"/>
        <c:crosses val="autoZero"/>
        <c:auto val="1"/>
        <c:lblAlgn val="ctr"/>
        <c:lblOffset val="100"/>
        <c:noMultiLvlLbl val="0"/>
      </c:catAx>
      <c:valAx>
        <c:axId val="-11839047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Total  biological nitrogen fixation</a:t>
                </a:r>
              </a:p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(kg ha</a:t>
                </a:r>
                <a:r>
                  <a:rPr lang="en-US" sz="1600" baseline="300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US" sz="16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18390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53C4DEC-A7E2-41C3-AA0B-55C8A40AD2BA}" type="slidenum">
              <a:rPr lang="en-US" smtClean="0">
                <a:latin typeface="Calibri" panose="020F0502020204030204" pitchFamily="34" charset="0"/>
              </a:rPr>
              <a:pPr/>
              <a:t>2</a:t>
            </a:fld>
            <a:endParaRPr 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387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CE4ECE5-3FB6-4D60-9304-93837BFCC4E1}" type="slidenum">
              <a:rPr lang="en-US" smtClean="0">
                <a:latin typeface="Calibri" panose="020F0502020204030204" pitchFamily="34" charset="0"/>
              </a:rPr>
              <a:pPr/>
              <a:t>4</a:t>
            </a:fld>
            <a:endParaRPr 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779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2FF2D0A-BD06-492C-8AA7-55414748E351}" type="slidenum">
              <a:rPr lang="en-US" smtClean="0">
                <a:latin typeface="Calibri" panose="020F0502020204030204" pitchFamily="34" charset="0"/>
              </a:rPr>
              <a:pPr/>
              <a:t>6</a:t>
            </a:fld>
            <a:endParaRPr 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293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C411C9-722C-4A3B-84DA-9605CC86301E}" type="slidenum">
              <a:rPr lang="en-US" smtClean="0">
                <a:latin typeface="Calibri" panose="020F0502020204030204" pitchFamily="34" charset="0"/>
              </a:rPr>
              <a:pPr/>
              <a:t>7</a:t>
            </a:fld>
            <a:endParaRPr 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521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371600"/>
            <a:ext cx="7124700" cy="2057400"/>
          </a:xfrm>
        </p:spPr>
        <p:txBody>
          <a:bodyPr/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Improving productivity of a soybean-pigeonpea based system through phosphorus fertilization under different agro-ecologies in Central Malawi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828800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Edward L. Mzumara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Wezi G. Mhango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Max L. Lowole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Moses Maliro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Sieglinde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Snapp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Regis Chikowo</a:t>
            </a:r>
            <a:r>
              <a:rPr lang="en-US" sz="2400" dirty="0"/>
              <a:t/>
            </a:r>
            <a:br>
              <a:rPr lang="en-US" sz="24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13" y="1125538"/>
            <a:ext cx="8470900" cy="863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	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/>
              <a:t>	</a:t>
            </a:r>
            <a:endParaRPr lang="en-US" sz="3000" b="1" dirty="0">
              <a:latin typeface="Arial Narrow" panose="020B0606020202030204" pitchFamily="34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 bwMode="auto">
          <a:xfrm>
            <a:off x="539750" y="1989138"/>
            <a:ext cx="8221663" cy="4248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increased local level consumption of soyabean and pigeonpea by rural households in Malawi.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increased demand will have to be met through intensified production as land is limited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Also, their intensified production in the maize-dominated cropping systems improves the N economy.</a:t>
            </a:r>
          </a:p>
        </p:txBody>
      </p:sp>
    </p:spTree>
    <p:extLst>
      <p:ext uri="{BB962C8B-B14F-4D97-AF65-F5344CB8AC3E}">
        <p14:creationId xmlns:p14="http://schemas.microsoft.com/office/powerpoint/2010/main" val="124543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1439863"/>
            <a:ext cx="7886700" cy="846137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r>
              <a:rPr 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2133600"/>
            <a:ext cx="8245475" cy="3297238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assess the yield of pigeonpea and soybean in the sole and intercrop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systems with and without 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quantify nitrogen fixation by pigeonpea and soybean in the sole and intercropped systems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total BNF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and without P</a:t>
            </a:r>
          </a:p>
          <a:p>
            <a:pPr marL="114300" indent="0">
              <a:lnSpc>
                <a:spcPct val="150000"/>
              </a:lnSpc>
              <a:buNone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Font typeface="Wingdings" panose="05000000000000000000" pitchFamily="2" charset="2"/>
              <a:buNone/>
              <a:defRPr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89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13" y="1125538"/>
            <a:ext cx="8470900" cy="863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	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approach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 bwMode="auto">
          <a:xfrm>
            <a:off x="0" y="1989138"/>
            <a:ext cx="8964613" cy="4752975"/>
          </a:xfr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On-farm researcher managed trials in 2013/14 season at  3 sites, 3 altitudes (500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850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and 1400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Eight treatments</a:t>
            </a:r>
          </a:p>
          <a:p>
            <a:pPr lvl="1"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Four cropping systems (Soybean, pigeonpea, soybean+pigeonpea and maize)</a:t>
            </a:r>
          </a:p>
          <a:p>
            <a:pPr lvl="1"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P and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14 kg P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Three replicates per site </a:t>
            </a:r>
          </a:p>
          <a:p>
            <a:pPr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CRBD</a:t>
            </a:r>
          </a:p>
          <a:p>
            <a:pPr marL="114300" indent="0">
              <a:buFont typeface="Wingdings" panose="05000000000000000000" pitchFamily="2" charset="2"/>
              <a:buNone/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BNF measured through modified N difference method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buNone/>
              <a:defRPr/>
            </a:pPr>
            <a:endParaRPr lang="en-US" sz="2600" dirty="0" smtClean="0">
              <a:latin typeface="Arial Narrow" panose="020B0606020202030204" pitchFamily="34" charset="0"/>
            </a:endParaRPr>
          </a:p>
          <a:p>
            <a:pPr marL="114300" indent="0">
              <a:buFont typeface="Wingdings" panose="05000000000000000000" pitchFamily="2" charset="2"/>
              <a:buNone/>
              <a:defRPr/>
            </a:pPr>
            <a:endParaRPr lang="en-US" sz="2600" dirty="0" smtClean="0">
              <a:latin typeface="Arial Narrow" panose="020B0606020202030204" pitchFamily="34" charset="0"/>
            </a:endParaRPr>
          </a:p>
          <a:p>
            <a:pPr marL="114300" indent="0">
              <a:buFont typeface="Wingdings" panose="05000000000000000000" pitchFamily="2" charset="2"/>
              <a:buNone/>
              <a:defRPr/>
            </a:pPr>
            <a:endParaRPr lang="en-US" sz="26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21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228600"/>
            <a:ext cx="6858000" cy="762000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Soybean grain yields and BNF as affected by cropping system and P application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988275"/>
              </p:ext>
            </p:extLst>
          </p:nvPr>
        </p:nvGraphicFramePr>
        <p:xfrm>
          <a:off x="609601" y="1066801"/>
          <a:ext cx="8077202" cy="4876806"/>
        </p:xfrm>
        <a:graphic>
          <a:graphicData uri="http://schemas.openxmlformats.org/drawingml/2006/table">
            <a:tbl>
              <a:tblPr firstRow="1" firstCol="1" bandRow="1"/>
              <a:tblGrid>
                <a:gridCol w="1164196"/>
                <a:gridCol w="1661770"/>
                <a:gridCol w="970108"/>
                <a:gridCol w="906839"/>
                <a:gridCol w="864662"/>
                <a:gridCol w="864662"/>
                <a:gridCol w="864662"/>
                <a:gridCol w="780303"/>
              </a:tblGrid>
              <a:tr h="2443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Site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phosphorus level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Soybean grain yields (kg ha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Soybean BNF (kg ha-1)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888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sole soybean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soybean + </a:t>
                      </a:r>
                      <a:r>
                        <a:rPr lang="en-US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ppea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sole soybean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soybean + ppea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Linthipe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1419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1471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kg P ha</a:t>
                      </a:r>
                      <a:r>
                        <a:rPr lang="en-US" sz="15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sz="15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1941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1721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1831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1732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1570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SED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101.8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5.8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CV( % )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10.9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Nsipe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1073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1111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kg P ha</a:t>
                      </a:r>
                      <a:r>
                        <a:rPr lang="en-US" sz="15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sz="15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1308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1340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  <a:r>
                        <a:rPr lang="en-US" sz="15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1261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SED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120.6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CV( % )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Golomoti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641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kg P ha</a:t>
                      </a:r>
                      <a:r>
                        <a:rPr lang="en-US" sz="15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sz="15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876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779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828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848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SED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111.2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6" marR="9526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CV( % )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17.5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16.2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6" marR="9526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181600" y="1714500"/>
            <a:ext cx="762000" cy="6477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181600" y="3154680"/>
            <a:ext cx="762000" cy="6858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219700" y="4686300"/>
            <a:ext cx="685800" cy="53340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80960" y="3137237"/>
            <a:ext cx="762000" cy="6858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80960" y="1714500"/>
            <a:ext cx="762000" cy="6858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769646" y="4686300"/>
            <a:ext cx="685800" cy="53340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2286000"/>
            <a:ext cx="14097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07430" y="2286000"/>
            <a:ext cx="14097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5219700"/>
            <a:ext cx="14097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81700" y="5189220"/>
            <a:ext cx="1409700" cy="25908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107430" y="3733800"/>
            <a:ext cx="14097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444240" y="3752850"/>
            <a:ext cx="14097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381000" y="0"/>
            <a:ext cx="7924800" cy="218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571500"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ts val="200"/>
              </a:spcBef>
            </a:pPr>
            <a:endParaRPr lang="en-US" sz="2200" b="1" dirty="0" smtClean="0">
              <a:solidFill>
                <a:srgbClr val="1F4D78"/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200"/>
              </a:spcBef>
            </a:pPr>
            <a:endParaRPr lang="en-US" sz="2200" b="1" dirty="0">
              <a:solidFill>
                <a:srgbClr val="1F4D78"/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200"/>
              </a:spcBef>
            </a:pPr>
            <a:endParaRPr lang="en-US" sz="2200" b="1" dirty="0" smtClean="0">
              <a:solidFill>
                <a:srgbClr val="1F4D78"/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200"/>
              </a:spcBef>
            </a:pPr>
            <a:r>
              <a:rPr lang="en-US" sz="2400" dirty="0" smtClean="0">
                <a:solidFill>
                  <a:srgbClr val="1F4D78"/>
                </a:solidFill>
                <a:cs typeface="Times New Roman" panose="02020603050405020304" pitchFamily="18" charset="0"/>
              </a:rPr>
              <a:t>Pigeonpea </a:t>
            </a:r>
            <a:r>
              <a:rPr lang="en-US" sz="2400" dirty="0">
                <a:solidFill>
                  <a:srgbClr val="1F4D78"/>
                </a:solidFill>
                <a:cs typeface="Times New Roman" panose="02020603050405020304" pitchFamily="18" charset="0"/>
              </a:rPr>
              <a:t>grain </a:t>
            </a:r>
            <a:r>
              <a:rPr lang="en-US" sz="2400" dirty="0" smtClean="0">
                <a:solidFill>
                  <a:srgbClr val="1F4D78"/>
                </a:solidFill>
                <a:cs typeface="Times New Roman" panose="02020603050405020304" pitchFamily="18" charset="0"/>
              </a:rPr>
              <a:t>yield </a:t>
            </a:r>
            <a:r>
              <a:rPr lang="en-US" sz="2400" dirty="0">
                <a:solidFill>
                  <a:srgbClr val="1F4D78"/>
                </a:solidFill>
                <a:cs typeface="Times New Roman" panose="02020603050405020304" pitchFamily="18" charset="0"/>
              </a:rPr>
              <a:t>and BNF as affected by cropping system and P application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711931"/>
              </p:ext>
            </p:extLst>
          </p:nvPr>
        </p:nvGraphicFramePr>
        <p:xfrm>
          <a:off x="914402" y="2286000"/>
          <a:ext cx="7924797" cy="3606074"/>
        </p:xfrm>
        <a:graphic>
          <a:graphicData uri="http://schemas.openxmlformats.org/drawingml/2006/table">
            <a:tbl>
              <a:tblPr firstRow="1" firstCol="1" bandRow="1"/>
              <a:tblGrid>
                <a:gridCol w="2275436"/>
                <a:gridCol w="1077362"/>
                <a:gridCol w="1295400"/>
                <a:gridCol w="685800"/>
                <a:gridCol w="762000"/>
                <a:gridCol w="1066800"/>
                <a:gridCol w="761999"/>
              </a:tblGrid>
              <a:tr h="393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Cropping system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Pigeonpea grain yield (kg ha</a:t>
                      </a:r>
                      <a:r>
                        <a:rPr lang="en-US" sz="1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Pigeonpea BNF (kg ha</a:t>
                      </a:r>
                      <a:r>
                        <a:rPr lang="en-US" sz="1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6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kg P ha</a:t>
                      </a:r>
                      <a:r>
                        <a:rPr lang="en-US" sz="1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sz="1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kg P ha</a:t>
                      </a:r>
                      <a:r>
                        <a:rPr lang="en-US" sz="1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sz="1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07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Sole pigeonpea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840</a:t>
                      </a:r>
                      <a:r>
                        <a:rPr lang="en-US" sz="1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  <a:r>
                        <a:rPr lang="en-US" sz="1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9907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Pigeonpea + soybean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443</a:t>
                      </a:r>
                      <a:r>
                        <a:rPr lang="en-US" sz="1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  <a:r>
                        <a:rPr lang="en-US" sz="1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31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719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907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5257800" y="3413760"/>
            <a:ext cx="990600" cy="9906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810500" y="3421380"/>
            <a:ext cx="990600" cy="9906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124200" y="4419600"/>
            <a:ext cx="1752600" cy="381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4442460"/>
            <a:ext cx="1752600" cy="381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3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158572"/>
              </p:ext>
            </p:extLst>
          </p:nvPr>
        </p:nvGraphicFramePr>
        <p:xfrm>
          <a:off x="228600" y="1905000"/>
          <a:ext cx="5567536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3732" name="Rectangle 3"/>
          <p:cNvSpPr>
            <a:spLocks noChangeArrowheads="1"/>
          </p:cNvSpPr>
          <p:nvPr/>
        </p:nvSpPr>
        <p:spPr bwMode="auto">
          <a:xfrm>
            <a:off x="6516688" y="1341438"/>
            <a:ext cx="2303462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Land equivalent ratio = 1.44</a:t>
            </a:r>
          </a:p>
          <a:p>
            <a:pPr>
              <a:defRPr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N accrured under intercrop is 67 and 38.5 % higher than sole soybean and pigeonpea, respectively</a:t>
            </a:r>
          </a:p>
          <a:p>
            <a:pPr>
              <a:defRPr/>
            </a:pPr>
            <a:endParaRPr lang="en-US" sz="2400" dirty="0" smtClean="0"/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611188" y="115888"/>
            <a:ext cx="74898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 sz="3200" b="1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32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Intercrop </a:t>
            </a:r>
            <a:r>
              <a:rPr lang="en-US" sz="32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productivity</a:t>
            </a:r>
            <a:endParaRPr lang="en-US" sz="32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80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825625"/>
            <a:ext cx="8785225" cy="4843463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ntercropping of soybean and pigeonpea had combined higher BNF and yields there by improving soil fertility, nutrition security and enhanced farmers income.</a:t>
            </a:r>
          </a:p>
          <a:p>
            <a:pPr>
              <a:lnSpc>
                <a:spcPct val="150000"/>
              </a:lnSpc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 application in suitable agro-ecologies improved soybean grain yields and BNF.</a:t>
            </a:r>
          </a:p>
          <a:p>
            <a:pPr>
              <a:defRPr/>
            </a:pPr>
            <a:endParaRPr lang="en-US" sz="2400" dirty="0" smtClean="0"/>
          </a:p>
          <a:p>
            <a:pPr marL="114300" indent="0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88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9f5e9607-a28b-487e-b093-da60e75ee109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130</TotalTime>
  <Words>455</Words>
  <Application>Microsoft Office PowerPoint</Application>
  <PresentationFormat>On-screen Show (4:3)</PresentationFormat>
  <Paragraphs>180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Arial Narrow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 Introduction  </vt:lpstr>
      <vt:lpstr>Objectives </vt:lpstr>
      <vt:lpstr> Research approach </vt:lpstr>
      <vt:lpstr>PowerPoint Presentation</vt:lpstr>
      <vt:lpstr>PowerPoint Presentation</vt:lpstr>
      <vt:lpstr>PowerPoint Presentation</vt:lpstr>
      <vt:lpstr>            Conclusion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25</cp:revision>
  <cp:lastPrinted>2011-10-06T11:45:23Z</cp:lastPrinted>
  <dcterms:created xsi:type="dcterms:W3CDTF">2016-06-28T11:41:37Z</dcterms:created>
  <dcterms:modified xsi:type="dcterms:W3CDTF">2016-06-30T05:31:39Z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